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3" r:id="rId14"/>
    <p:sldId id="257" r:id="rId15"/>
    <p:sldId id="276" r:id="rId16"/>
    <p:sldId id="272" r:id="rId17"/>
    <p:sldId id="274" r:id="rId18"/>
    <p:sldId id="275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39BE1F-EF4C-4735-8C51-DB9FE7BF9439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07F0739-CF5F-4D68-943F-6A4C1EF05F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9BE1F-EF4C-4735-8C51-DB9FE7BF9439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7F0739-CF5F-4D68-943F-6A4C1EF05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F39BE1F-EF4C-4735-8C51-DB9FE7BF9439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7F0739-CF5F-4D68-943F-6A4C1EF05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9BE1F-EF4C-4735-8C51-DB9FE7BF9439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7F0739-CF5F-4D68-943F-6A4C1EF05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39BE1F-EF4C-4735-8C51-DB9FE7BF9439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07F0739-CF5F-4D68-943F-6A4C1EF05F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9BE1F-EF4C-4735-8C51-DB9FE7BF9439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7F0739-CF5F-4D68-943F-6A4C1EF05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9BE1F-EF4C-4735-8C51-DB9FE7BF9439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7F0739-CF5F-4D68-943F-6A4C1EF05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9BE1F-EF4C-4735-8C51-DB9FE7BF9439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7F0739-CF5F-4D68-943F-6A4C1EF05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39BE1F-EF4C-4735-8C51-DB9FE7BF9439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7F0739-CF5F-4D68-943F-6A4C1EF05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9BE1F-EF4C-4735-8C51-DB9FE7BF9439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7F0739-CF5F-4D68-943F-6A4C1EF05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9BE1F-EF4C-4735-8C51-DB9FE7BF9439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7F0739-CF5F-4D68-943F-6A4C1EF05FD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F39BE1F-EF4C-4735-8C51-DB9FE7BF9439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07F0739-CF5F-4D68-943F-6A4C1EF05F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kAMIlPudalQ" TargetMode="External"/><Relationship Id="rId2" Type="http://schemas.openxmlformats.org/officeDocument/2006/relationships/hyperlink" Target="http://youtu.be/uAO4YHBpPyU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ZGVA-tDyj1o" TargetMode="External"/><Relationship Id="rId2" Type="http://schemas.openxmlformats.org/officeDocument/2006/relationships/hyperlink" Target="https://youtu.be/cVF6S-BDM6k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itWxXyCfW5s" TargetMode="External"/><Relationship Id="rId2" Type="http://schemas.openxmlformats.org/officeDocument/2006/relationships/hyperlink" Target="http://youtu.be/OKY6BGcx37k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tu.be/I1g35RNrso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BB9Kf9BCcKk" TargetMode="External"/><Relationship Id="rId2" Type="http://schemas.openxmlformats.org/officeDocument/2006/relationships/hyperlink" Target="https://youtu.be/udSueYXIkkA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DQ0f4n9aAo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hX28XIIhSQ&amp;index=3&amp;list=PLecIf_z8bVyTXob9Jtk2kXUV109pFsZbV" TargetMode="External"/><Relationship Id="rId2" Type="http://schemas.openxmlformats.org/officeDocument/2006/relationships/hyperlink" Target="https://youtu.be/30K2hhnV88I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youtu.be/5QQzusr4IH0" TargetMode="External"/><Relationship Id="rId4" Type="http://schemas.openxmlformats.org/officeDocument/2006/relationships/hyperlink" Target="http://youtu.be/HpqjErGfJ9c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gasAFyonmmI" TargetMode="External"/><Relationship Id="rId2" Type="http://schemas.openxmlformats.org/officeDocument/2006/relationships/hyperlink" Target="http://youtu.be/hOQ8FYz_AJI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_LcsZ5DDS7U" TargetMode="External"/><Relationship Id="rId2" Type="http://schemas.openxmlformats.org/officeDocument/2006/relationships/hyperlink" Target="http://youtu.be/3pulxxEkoYY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 UP COMEDY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IMPROVISATION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" y="990600"/>
            <a:ext cx="2513641" cy="4676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58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70560"/>
          </a:xfrm>
        </p:spPr>
        <p:txBody>
          <a:bodyPr/>
          <a:lstStyle/>
          <a:p>
            <a:r>
              <a:rPr lang="en-US" dirty="0" smtClean="0"/>
              <a:t>Step 1: study the 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IMPRERSONATION COMIC </a:t>
            </a:r>
          </a:p>
          <a:p>
            <a:r>
              <a:rPr lang="en-US" dirty="0" smtClean="0"/>
              <a:t>When </a:t>
            </a:r>
            <a:r>
              <a:rPr lang="en-US" dirty="0"/>
              <a:t>the comic imitates the appearance, voice or manner of a well-known celebrity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8600" y="1600200"/>
            <a:ext cx="4114800" cy="5105400"/>
          </a:xfrm>
        </p:spPr>
        <p:txBody>
          <a:bodyPr>
            <a:normAutofit/>
          </a:bodyPr>
          <a:lstStyle/>
          <a:p>
            <a:r>
              <a:rPr lang="en-US" sz="2400" dirty="0"/>
              <a:t>Dana </a:t>
            </a:r>
            <a:r>
              <a:rPr lang="en-US" sz="2400" dirty="0" err="1"/>
              <a:t>Carvey</a:t>
            </a:r>
            <a:r>
              <a:rPr lang="en-US" sz="2400" dirty="0"/>
              <a:t> </a:t>
            </a:r>
            <a:r>
              <a:rPr lang="en-US" sz="2000" dirty="0"/>
              <a:t>(George W. Bush, Johnny Carson, Jimmy Carter, Bill Clinton, Bill Cosby, Jay </a:t>
            </a:r>
            <a:r>
              <a:rPr lang="en-US" sz="2000" dirty="0" smtClean="0"/>
              <a:t>Leno, Richard </a:t>
            </a:r>
            <a:r>
              <a:rPr lang="en-US" sz="2000" dirty="0"/>
              <a:t>Nixon, Ross Perot, </a:t>
            </a:r>
            <a:r>
              <a:rPr lang="en-US" sz="2000" dirty="0" smtClean="0"/>
              <a:t>Arnold Schwarzenegger</a:t>
            </a:r>
            <a:r>
              <a:rPr lang="en-US" sz="2000" dirty="0"/>
              <a:t>, Donald Trump)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youtu.be/uAO4YHBpPyU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400" dirty="0" smtClean="0"/>
          </a:p>
          <a:p>
            <a:r>
              <a:rPr lang="en-US" sz="2400" dirty="0" smtClean="0"/>
              <a:t>Frank </a:t>
            </a:r>
            <a:r>
              <a:rPr lang="en-US" sz="2400" dirty="0" err="1" smtClean="0"/>
              <a:t>Caliendo</a:t>
            </a:r>
            <a:r>
              <a:rPr lang="en-US" sz="2000" dirty="0"/>
              <a:t> </a:t>
            </a:r>
            <a:r>
              <a:rPr lang="en-US" sz="2000" dirty="0" smtClean="0"/>
              <a:t>(Jerry Seinfeld</a:t>
            </a:r>
            <a:r>
              <a:rPr lang="en-US" sz="2000" dirty="0"/>
              <a:t>, Robert De </a:t>
            </a:r>
            <a:r>
              <a:rPr lang="en-US" sz="2000" dirty="0" err="1"/>
              <a:t>Niro</a:t>
            </a:r>
            <a:r>
              <a:rPr lang="en-US" sz="2000" dirty="0"/>
              <a:t>, Casey </a:t>
            </a:r>
            <a:r>
              <a:rPr lang="en-US" sz="2000" dirty="0" err="1"/>
              <a:t>Casum</a:t>
            </a:r>
            <a:r>
              <a:rPr lang="en-US" sz="2000" dirty="0"/>
              <a:t>, John </a:t>
            </a:r>
            <a:r>
              <a:rPr lang="en-US" sz="2000" dirty="0" err="1"/>
              <a:t>Maden</a:t>
            </a:r>
            <a:r>
              <a:rPr lang="en-US" sz="2000" dirty="0"/>
              <a:t>) </a:t>
            </a:r>
            <a:r>
              <a:rPr lang="en-US" sz="2000" dirty="0">
                <a:hlinkClick r:id="rId3"/>
              </a:rPr>
              <a:t>http://youtu.be/kAMIlPudalQ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2788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70560"/>
          </a:xfrm>
        </p:spPr>
        <p:txBody>
          <a:bodyPr/>
          <a:lstStyle/>
          <a:p>
            <a:r>
              <a:rPr lang="en-US" dirty="0" smtClean="0"/>
              <a:t>Step 1: study the 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IMPROVISATIONAL COMIC </a:t>
            </a:r>
          </a:p>
          <a:p>
            <a:r>
              <a:rPr lang="en-US" dirty="0" smtClean="0"/>
              <a:t>Improvisational </a:t>
            </a:r>
            <a:r>
              <a:rPr lang="en-US" dirty="0"/>
              <a:t>comics rarely plan out their routines. </a:t>
            </a:r>
          </a:p>
          <a:p>
            <a:endParaRPr lang="en-US" dirty="0" smtClean="0"/>
          </a:p>
          <a:p>
            <a:r>
              <a:rPr lang="en-US" dirty="0"/>
              <a:t>Wayne Brady, Ryan Stiles, Colin </a:t>
            </a:r>
            <a:r>
              <a:rPr lang="en-US" dirty="0" err="1"/>
              <a:t>Mochrie</a:t>
            </a:r>
            <a:r>
              <a:rPr lang="en-US" dirty="0"/>
              <a:t> Drew Carey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822192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Robin </a:t>
            </a:r>
            <a:r>
              <a:rPr lang="en-US" dirty="0" smtClean="0"/>
              <a:t>Williams</a:t>
            </a:r>
          </a:p>
          <a:p>
            <a:pPr marL="0" indent="0">
              <a:buNone/>
            </a:pPr>
            <a:r>
              <a:rPr lang="en-US" sz="2000">
                <a:hlinkClick r:id="rId2"/>
              </a:rPr>
              <a:t>https</a:t>
            </a:r>
            <a:r>
              <a:rPr lang="en-US" sz="2000">
                <a:hlinkClick r:id="rId2"/>
              </a:rPr>
              <a:t>://</a:t>
            </a:r>
            <a:r>
              <a:rPr lang="en-US" sz="2000" smtClean="0">
                <a:hlinkClick r:id="rId2"/>
              </a:rPr>
              <a:t>youtu.be/cVF6S-BDM6k</a:t>
            </a:r>
            <a:endParaRPr lang="en-US" sz="200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Set List: Stand-Up with out a Net</a:t>
            </a:r>
          </a:p>
          <a:p>
            <a:pPr marL="0" indent="0">
              <a:buNone/>
            </a:pPr>
            <a:r>
              <a:rPr lang="en-US" dirty="0"/>
              <a:t>“use your imagination not your material”</a:t>
            </a:r>
          </a:p>
          <a:p>
            <a:pPr marL="0" indent="0">
              <a:buNone/>
            </a:pPr>
            <a:r>
              <a:rPr lang="en-US" sz="1800" dirty="0">
                <a:hlinkClick r:id="rId3"/>
              </a:rPr>
              <a:t>http://youtu.be/ZGVA-tDyj1o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3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70560"/>
          </a:xfrm>
        </p:spPr>
        <p:txBody>
          <a:bodyPr/>
          <a:lstStyle/>
          <a:p>
            <a:r>
              <a:rPr lang="en-US" dirty="0" smtClean="0"/>
              <a:t>Step 2: gather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YOUR GREATEST RESOURCE IS YOURSELF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smtClean="0"/>
              <a:t>Examine </a:t>
            </a:r>
            <a:r>
              <a:rPr lang="en-US" dirty="0"/>
              <a:t>your own experiences. </a:t>
            </a:r>
          </a:p>
          <a:p>
            <a:r>
              <a:rPr lang="en-US" dirty="0" smtClean="0"/>
              <a:t>Look </a:t>
            </a:r>
            <a:r>
              <a:rPr lang="en-US" dirty="0"/>
              <a:t>at your eccentricities </a:t>
            </a:r>
          </a:p>
          <a:p>
            <a:r>
              <a:rPr lang="en-US" dirty="0" smtClean="0"/>
              <a:t>Focus </a:t>
            </a:r>
            <a:r>
              <a:rPr lang="en-US" dirty="0"/>
              <a:t>on your point of view </a:t>
            </a:r>
          </a:p>
          <a:p>
            <a:r>
              <a:rPr lang="en-US" dirty="0" smtClean="0"/>
              <a:t>Humor </a:t>
            </a:r>
            <a:r>
              <a:rPr lang="en-US" dirty="0"/>
              <a:t>is PERSONAL!!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1. WAF </a:t>
            </a:r>
            <a:r>
              <a:rPr lang="en-US" u="sng" dirty="0">
                <a:solidFill>
                  <a:srgbClr val="FF0000"/>
                </a:solidFill>
              </a:rPr>
              <a:t>TRAITS </a:t>
            </a:r>
            <a:endParaRPr lang="en-US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(worry, angry, frighten) </a:t>
            </a:r>
            <a:endParaRPr lang="en-US" dirty="0"/>
          </a:p>
          <a:p>
            <a:r>
              <a:rPr lang="en-US" u="sng" dirty="0">
                <a:solidFill>
                  <a:srgbClr val="FF0000"/>
                </a:solidFill>
              </a:rPr>
              <a:t>2. NEGATIVE TRAITS 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endParaRPr lang="en-US" u="sng" dirty="0">
              <a:solidFill>
                <a:srgbClr val="FF0000"/>
              </a:solidFill>
            </a:endParaRPr>
          </a:p>
          <a:p>
            <a:r>
              <a:rPr lang="en-US" u="sng" dirty="0">
                <a:solidFill>
                  <a:srgbClr val="FF0000"/>
                </a:solidFill>
              </a:rPr>
              <a:t>3. UNIQUE TRAITS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Write EVERYTHING down. Even the dumb things. Sometimes bad ideas can lead to good ones.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42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/>
          <a:lstStyle/>
          <a:p>
            <a:r>
              <a:rPr lang="en-US" dirty="0" smtClean="0"/>
              <a:t>Step 3: write the routine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WRITING JOKES</a:t>
            </a:r>
          </a:p>
          <a:p>
            <a:pPr marL="0" indent="0">
              <a:buNone/>
            </a:pPr>
            <a:r>
              <a:rPr lang="en-US" dirty="0" smtClean="0"/>
              <a:t>Most </a:t>
            </a:r>
            <a:r>
              <a:rPr lang="en-US" dirty="0"/>
              <a:t>jokes are based on the setup and punch line formula.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First</a:t>
            </a:r>
            <a:r>
              <a:rPr lang="en-US" dirty="0"/>
              <a:t>, the setup explains what the joke is about and then the </a:t>
            </a:r>
            <a:r>
              <a:rPr lang="en-US" dirty="0" smtClean="0">
                <a:solidFill>
                  <a:srgbClr val="FF0000"/>
                </a:solidFill>
              </a:rPr>
              <a:t>punchline</a:t>
            </a:r>
            <a:r>
              <a:rPr lang="en-US" dirty="0" smtClean="0"/>
              <a:t> </a:t>
            </a:r>
            <a:r>
              <a:rPr lang="en-US" dirty="0"/>
              <a:t>delivers the laugh </a:t>
            </a:r>
          </a:p>
          <a:p>
            <a:r>
              <a:rPr lang="en-US" dirty="0"/>
              <a:t> </a:t>
            </a:r>
            <a:r>
              <a:rPr lang="en-US" dirty="0" smtClean="0"/>
              <a:t>Setup </a:t>
            </a:r>
            <a:r>
              <a:rPr lang="en-US" dirty="0"/>
              <a:t>- "My mother is so fat..." </a:t>
            </a:r>
          </a:p>
          <a:p>
            <a:r>
              <a:rPr lang="en-US" dirty="0"/>
              <a:t> Punch line - "...her booty has its own zip code."</a:t>
            </a:r>
          </a:p>
        </p:txBody>
      </p:sp>
    </p:spTree>
    <p:extLst>
      <p:ext uri="{BB962C8B-B14F-4D97-AF65-F5344CB8AC3E}">
        <p14:creationId xmlns:p14="http://schemas.microsoft.com/office/powerpoint/2010/main" val="50888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r>
              <a:rPr lang="en-US" dirty="0"/>
              <a:t>Step 3: write the routine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239000" cy="508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PUNCHLINES</a:t>
            </a:r>
          </a:p>
          <a:p>
            <a:r>
              <a:rPr lang="en-US" dirty="0" smtClean="0"/>
              <a:t>What makes a joke funny is </a:t>
            </a:r>
            <a:r>
              <a:rPr lang="en-US" dirty="0" smtClean="0">
                <a:solidFill>
                  <a:srgbClr val="FF0000"/>
                </a:solidFill>
              </a:rPr>
              <a:t>CONFLICT</a:t>
            </a:r>
            <a:r>
              <a:rPr lang="en-US" dirty="0" smtClean="0"/>
              <a:t>. Set up an expectation and violate that expectation.</a:t>
            </a:r>
          </a:p>
          <a:p>
            <a:r>
              <a:rPr lang="en-US" dirty="0" smtClean="0"/>
              <a:t>Groucho </a:t>
            </a:r>
            <a:r>
              <a:rPr lang="en-US" dirty="0"/>
              <a:t>M</a:t>
            </a:r>
            <a:r>
              <a:rPr lang="en-US" dirty="0" smtClean="0"/>
              <a:t>arx:</a:t>
            </a:r>
          </a:p>
          <a:p>
            <a:pPr lvl="1"/>
            <a:r>
              <a:rPr lang="en-US" i="1" dirty="0" smtClean="0">
                <a:solidFill>
                  <a:schemeClr val="accent2"/>
                </a:solidFill>
              </a:rPr>
              <a:t>“One morning I shot an elephant in my pajamas. How he got in my pajamas, I don’t know.”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1/2 way through the joke, </a:t>
            </a:r>
            <a:r>
              <a:rPr lang="en-US" dirty="0">
                <a:solidFill>
                  <a:schemeClr val="tx1"/>
                </a:solidFill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arx is wearing the pajamas, then the expectation changes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This is the formula for a punchline.</a:t>
            </a:r>
          </a:p>
          <a:p>
            <a:r>
              <a:rPr lang="en-US" dirty="0" smtClean="0"/>
              <a:t>Lucile Ball: </a:t>
            </a:r>
          </a:p>
          <a:p>
            <a:pPr lvl="1"/>
            <a:r>
              <a:rPr lang="en-US" i="1" dirty="0" smtClean="0">
                <a:solidFill>
                  <a:schemeClr val="accent2"/>
                </a:solidFill>
              </a:rPr>
              <a:t>“Every since we said I do, there is so many things we don’t!”</a:t>
            </a:r>
            <a:endParaRPr lang="en-US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85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r>
              <a:rPr lang="en-US" dirty="0" smtClean="0"/>
              <a:t>Step 3: write the routine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average audience's attention span is very short, so they're not going to be able to follow a long </a:t>
            </a:r>
            <a:r>
              <a:rPr lang="en-US" dirty="0" smtClean="0"/>
              <a:t>setup </a:t>
            </a:r>
            <a:r>
              <a:rPr lang="en-US" dirty="0"/>
              <a:t>without losing interest. They want to be easily entertained. </a:t>
            </a:r>
          </a:p>
          <a:p>
            <a:endParaRPr lang="en-US" dirty="0"/>
          </a:p>
          <a:p>
            <a:r>
              <a:rPr lang="en-US" dirty="0"/>
              <a:t>Thinking is hard, laughing is easy. Don't give them too much to think about. </a:t>
            </a:r>
            <a:endParaRPr lang="en-US" dirty="0" smtClean="0"/>
          </a:p>
          <a:p>
            <a:endParaRPr lang="en-US" dirty="0"/>
          </a:p>
          <a:p>
            <a:r>
              <a:rPr lang="en-US" i="1" dirty="0" smtClean="0">
                <a:solidFill>
                  <a:schemeClr val="accent2"/>
                </a:solidFill>
              </a:rPr>
              <a:t>“I </a:t>
            </a:r>
            <a:r>
              <a:rPr lang="en-US" i="1" dirty="0">
                <a:solidFill>
                  <a:schemeClr val="accent2"/>
                </a:solidFill>
              </a:rPr>
              <a:t>had a wonderful evening, but this wasn’t it</a:t>
            </a:r>
            <a:r>
              <a:rPr lang="en-US" i="1" dirty="0" smtClean="0">
                <a:solidFill>
                  <a:schemeClr val="accent2"/>
                </a:solidFill>
              </a:rPr>
              <a:t>” </a:t>
            </a:r>
            <a:r>
              <a:rPr lang="en-US" dirty="0" smtClean="0">
                <a:solidFill>
                  <a:schemeClr val="accent2"/>
                </a:solidFill>
              </a:rPr>
              <a:t>- </a:t>
            </a:r>
            <a:r>
              <a:rPr lang="en-US" dirty="0">
                <a:solidFill>
                  <a:schemeClr val="accent2"/>
                </a:solidFill>
              </a:rPr>
              <a:t>Groucho Marx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17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70560"/>
          </a:xfrm>
        </p:spPr>
        <p:txBody>
          <a:bodyPr/>
          <a:lstStyle/>
          <a:p>
            <a:r>
              <a:rPr lang="en-US" dirty="0" smtClean="0"/>
              <a:t>Step 3: write the routine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Lists </a:t>
            </a:r>
          </a:p>
          <a:p>
            <a:r>
              <a:rPr lang="en-US" dirty="0"/>
              <a:t>The magic number in comedy is 3. The first two are alike, but the third is the opposite.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Comparisons </a:t>
            </a:r>
          </a:p>
          <a:p>
            <a:r>
              <a:rPr lang="en-US" dirty="0"/>
              <a:t>Pointing out vast differences</a:t>
            </a:r>
            <a:r>
              <a:rPr lang="en-US" dirty="0" smtClean="0"/>
              <a:t>.</a:t>
            </a:r>
          </a:p>
          <a:p>
            <a:r>
              <a:rPr lang="en-US" sz="2000" i="1" dirty="0"/>
              <a:t>"My girlfriend's idea of a romantic night is a candle lit dinner and a walk </a:t>
            </a:r>
            <a:r>
              <a:rPr lang="en-US" sz="2000" i="1" dirty="0" smtClean="0"/>
              <a:t>on </a:t>
            </a:r>
            <a:r>
              <a:rPr lang="en-US" sz="2000" i="1" dirty="0"/>
              <a:t>the beach. Mine is a six-pack and a bag of Fritos."</a:t>
            </a:r>
          </a:p>
        </p:txBody>
      </p:sp>
    </p:spTree>
    <p:extLst>
      <p:ext uri="{BB962C8B-B14F-4D97-AF65-F5344CB8AC3E}">
        <p14:creationId xmlns:p14="http://schemas.microsoft.com/office/powerpoint/2010/main" val="300270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70560"/>
          </a:xfrm>
        </p:spPr>
        <p:txBody>
          <a:bodyPr/>
          <a:lstStyle/>
          <a:p>
            <a:r>
              <a:rPr lang="en-US" dirty="0" smtClean="0"/>
              <a:t>Step 3: write the routine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Simile </a:t>
            </a:r>
          </a:p>
          <a:p>
            <a:r>
              <a:rPr lang="en-US" dirty="0"/>
              <a:t>Describing something by </a:t>
            </a:r>
            <a:r>
              <a:rPr lang="en-US" dirty="0" smtClean="0"/>
              <a:t>showing how </a:t>
            </a:r>
            <a:r>
              <a:rPr lang="en-US" dirty="0"/>
              <a:t>it </a:t>
            </a:r>
            <a:r>
              <a:rPr lang="en-US" dirty="0" smtClean="0"/>
              <a:t>is like the other </a:t>
            </a:r>
          </a:p>
          <a:p>
            <a:r>
              <a:rPr lang="en-US" sz="2000" i="1" dirty="0" smtClean="0"/>
              <a:t>"</a:t>
            </a:r>
            <a:r>
              <a:rPr lang="en-US" sz="2000" i="1" dirty="0"/>
              <a:t>He looked like a squid in stretch pants</a:t>
            </a:r>
            <a:r>
              <a:rPr lang="en-US" sz="2000" i="1" dirty="0" smtClean="0"/>
              <a:t>."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Observations</a:t>
            </a:r>
            <a:r>
              <a:rPr lang="en-US" dirty="0"/>
              <a:t> </a:t>
            </a:r>
          </a:p>
          <a:p>
            <a:r>
              <a:rPr lang="en-US" dirty="0"/>
              <a:t>Pointing out how absurd everyday life is. </a:t>
            </a:r>
            <a:endParaRPr lang="en-US" dirty="0" smtClean="0"/>
          </a:p>
          <a:p>
            <a:r>
              <a:rPr lang="en-US" sz="2000" i="1" dirty="0" smtClean="0"/>
              <a:t>"</a:t>
            </a:r>
            <a:r>
              <a:rPr lang="en-US" sz="2000" i="1" dirty="0"/>
              <a:t>You can't have everything. I mean, where would you put it?"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12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70560"/>
          </a:xfrm>
        </p:spPr>
        <p:txBody>
          <a:bodyPr/>
          <a:lstStyle/>
          <a:p>
            <a:r>
              <a:rPr lang="en-US" dirty="0" smtClean="0"/>
              <a:t>Step 3: write the routine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Mimicking</a:t>
            </a:r>
            <a:r>
              <a:rPr lang="en-US" dirty="0"/>
              <a:t> </a:t>
            </a:r>
          </a:p>
          <a:p>
            <a:r>
              <a:rPr lang="en-US" dirty="0"/>
              <a:t>Making fun of someone by acting like him/her. </a:t>
            </a:r>
            <a:endParaRPr lang="en-US" dirty="0" smtClean="0"/>
          </a:p>
          <a:p>
            <a:r>
              <a:rPr lang="en-US" dirty="0" smtClean="0"/>
              <a:t>Your </a:t>
            </a:r>
            <a:r>
              <a:rPr lang="en-US" dirty="0"/>
              <a:t>interfering mom, your whiny significant </a:t>
            </a:r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Callback</a:t>
            </a:r>
            <a:r>
              <a:rPr lang="en-US" dirty="0"/>
              <a:t> </a:t>
            </a:r>
          </a:p>
          <a:p>
            <a:r>
              <a:rPr lang="en-US" dirty="0"/>
              <a:t>A joke with a punch line that refers to a joke you did earlier in your set. </a:t>
            </a:r>
          </a:p>
          <a:p>
            <a:r>
              <a:rPr lang="en-US" sz="2200" i="1" dirty="0" smtClean="0"/>
              <a:t>"</a:t>
            </a:r>
            <a:r>
              <a:rPr lang="en-US" sz="2200" i="1" dirty="0"/>
              <a:t>I was going to send my mom a letter, but I couldn't remember her booty's zip code</a:t>
            </a:r>
            <a:r>
              <a:rPr lang="en-US" sz="2200" i="1" dirty="0" smtClean="0"/>
              <a:t>."</a:t>
            </a:r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428366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r>
              <a:rPr lang="en-US" dirty="0" smtClean="0"/>
              <a:t>Step 3: write the routine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/>
              <a:t>J</a:t>
            </a:r>
            <a:r>
              <a:rPr lang="en-US" b="1" u="sng" dirty="0" smtClean="0"/>
              <a:t>OKE </a:t>
            </a:r>
            <a:r>
              <a:rPr lang="en-US" b="1" u="sng" dirty="0"/>
              <a:t>O</a:t>
            </a:r>
            <a:r>
              <a:rPr lang="en-US" b="1" u="sng" dirty="0" smtClean="0"/>
              <a:t>RDER </a:t>
            </a:r>
            <a:r>
              <a:rPr lang="en-US" b="1" dirty="0" smtClean="0"/>
              <a:t>	       </a:t>
            </a:r>
            <a:r>
              <a:rPr lang="en-US" b="1" u="sng" dirty="0" smtClean="0">
                <a:solidFill>
                  <a:srgbClr val="FF0000"/>
                </a:solidFill>
              </a:rPr>
              <a:t>2</a:t>
            </a:r>
            <a:r>
              <a:rPr lang="en-US" b="1" u="sng" dirty="0" smtClean="0"/>
              <a:t>    4    6   8   </a:t>
            </a:r>
            <a:r>
              <a:rPr lang="en-US" b="1" u="sng" dirty="0" smtClean="0">
                <a:solidFill>
                  <a:srgbClr val="FF0000"/>
                </a:solidFill>
              </a:rPr>
              <a:t>10</a:t>
            </a:r>
            <a:r>
              <a:rPr lang="en-US" b="1" u="sng" dirty="0" smtClean="0"/>
              <a:t>   9   7   5   3   </a:t>
            </a:r>
            <a:r>
              <a:rPr lang="en-US" b="1" u="sng" dirty="0" smtClean="0">
                <a:solidFill>
                  <a:srgbClr val="FF0000"/>
                </a:solidFill>
              </a:rPr>
              <a:t>1</a:t>
            </a:r>
          </a:p>
          <a:p>
            <a:pPr marL="0" indent="0">
              <a:buNone/>
            </a:pPr>
            <a:endParaRPr lang="en-US" b="1" u="sng" dirty="0"/>
          </a:p>
          <a:p>
            <a:r>
              <a:rPr lang="en-US" dirty="0" smtClean="0"/>
              <a:t>Look </a:t>
            </a:r>
            <a:r>
              <a:rPr lang="en-US" dirty="0"/>
              <a:t>at your list of jokes and pick out the best, funniest </a:t>
            </a:r>
            <a:r>
              <a:rPr lang="en-US" dirty="0" smtClean="0"/>
              <a:t>one. Put </a:t>
            </a:r>
            <a:r>
              <a:rPr lang="en-US" dirty="0"/>
              <a:t>it at the end of your routine. </a:t>
            </a:r>
          </a:p>
          <a:p>
            <a:endParaRPr lang="en-US" dirty="0"/>
          </a:p>
          <a:p>
            <a:r>
              <a:rPr lang="en-US" dirty="0" smtClean="0"/>
              <a:t>Now </a:t>
            </a:r>
            <a:r>
              <a:rPr lang="en-US" dirty="0"/>
              <a:t>take your second funniest joke and put it at the beginning. That way, you start strong and end </a:t>
            </a:r>
            <a:r>
              <a:rPr lang="en-US" dirty="0" smtClean="0"/>
              <a:t>with </a:t>
            </a:r>
            <a:r>
              <a:rPr lang="en-US" dirty="0"/>
              <a:t>your biggest laugh. 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third funniest joke will go just before the end. </a:t>
            </a:r>
            <a:r>
              <a:rPr lang="en-US" dirty="0" smtClean="0"/>
              <a:t>The </a:t>
            </a:r>
            <a:r>
              <a:rPr lang="en-US" dirty="0"/>
              <a:t>next funniest </a:t>
            </a:r>
            <a:r>
              <a:rPr lang="en-US" dirty="0" smtClean="0"/>
              <a:t>goes just </a:t>
            </a:r>
            <a:r>
              <a:rPr lang="en-US" dirty="0"/>
              <a:t>after the first joke and so on until you've filled up your time </a:t>
            </a:r>
            <a:r>
              <a:rPr lang="en-US" dirty="0" smtClean="0"/>
              <a:t>allotment</a:t>
            </a:r>
            <a:r>
              <a:rPr lang="en-US" dirty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number of jokes you tell will depend on your delivery and how long your jokes are.</a:t>
            </a:r>
          </a:p>
        </p:txBody>
      </p:sp>
    </p:spTree>
    <p:extLst>
      <p:ext uri="{BB962C8B-B14F-4D97-AF65-F5344CB8AC3E}">
        <p14:creationId xmlns:p14="http://schemas.microsoft.com/office/powerpoint/2010/main" val="48561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7239000" cy="416973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 what ways are improvisational techniques used to create Stand-up Comedy?</a:t>
            </a:r>
          </a:p>
          <a:p>
            <a:endParaRPr lang="en-US" sz="2800" dirty="0"/>
          </a:p>
          <a:p>
            <a:r>
              <a:rPr lang="en-US" sz="2800" dirty="0" smtClean="0"/>
              <a:t>What paths can one take to create an original Stand-up Comedy routine?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492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 4: rehearse the routine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391400" cy="50841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Most </a:t>
            </a:r>
            <a:r>
              <a:rPr lang="en-US" dirty="0"/>
              <a:t>jokes aren't about the actual words, but about </a:t>
            </a:r>
            <a:r>
              <a:rPr lang="en-US" b="1" dirty="0">
                <a:solidFill>
                  <a:srgbClr val="FF0000"/>
                </a:solidFill>
              </a:rPr>
              <a:t>how you say them</a:t>
            </a:r>
            <a:r>
              <a:rPr lang="en-US" dirty="0"/>
              <a:t>, so you have to practice your </a:t>
            </a:r>
            <a:r>
              <a:rPr lang="en-US" dirty="0" smtClean="0"/>
              <a:t>material </a:t>
            </a:r>
            <a:r>
              <a:rPr lang="en-US" dirty="0"/>
              <a:t>over and over again. Tell </a:t>
            </a:r>
            <a:r>
              <a:rPr lang="en-US" dirty="0" smtClean="0"/>
              <a:t>them </a:t>
            </a:r>
            <a:r>
              <a:rPr lang="en-US" dirty="0"/>
              <a:t>to anyone who will </a:t>
            </a:r>
            <a:r>
              <a:rPr lang="en-US" dirty="0" smtClean="0"/>
              <a:t>listen!</a:t>
            </a:r>
          </a:p>
          <a:p>
            <a:endParaRPr lang="en-US" dirty="0"/>
          </a:p>
          <a:p>
            <a:r>
              <a:rPr lang="en-US" dirty="0" smtClean="0"/>
              <a:t>Work off the reaction of those listening. </a:t>
            </a:r>
            <a:r>
              <a:rPr lang="en-US" dirty="0" err="1" smtClean="0"/>
              <a:t>Improv</a:t>
            </a:r>
            <a:r>
              <a:rPr lang="en-US" dirty="0" smtClean="0"/>
              <a:t> that reaction into the routine! Keep it honest!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Remember </a:t>
            </a:r>
            <a:r>
              <a:rPr lang="en-US" dirty="0"/>
              <a:t>that </a:t>
            </a:r>
            <a:r>
              <a:rPr lang="en-US" dirty="0">
                <a:solidFill>
                  <a:srgbClr val="FF0000"/>
                </a:solidFill>
              </a:rPr>
              <a:t>practicing your jokes is not the same as memorizing them</a:t>
            </a:r>
            <a:r>
              <a:rPr lang="en-US" dirty="0"/>
              <a:t>. If you know your material </a:t>
            </a:r>
            <a:r>
              <a:rPr lang="en-US" dirty="0" smtClean="0"/>
              <a:t>too </a:t>
            </a:r>
            <a:r>
              <a:rPr lang="en-US" dirty="0"/>
              <a:t>well, you'll come across as stiff and over-rehearsed.</a:t>
            </a:r>
          </a:p>
        </p:txBody>
      </p:sp>
    </p:spTree>
    <p:extLst>
      <p:ext uri="{BB962C8B-B14F-4D97-AF65-F5344CB8AC3E}">
        <p14:creationId xmlns:p14="http://schemas.microsoft.com/office/powerpoint/2010/main" val="126870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22960"/>
          </a:xfrm>
        </p:spPr>
        <p:txBody>
          <a:bodyPr/>
          <a:lstStyle/>
          <a:p>
            <a:r>
              <a:rPr lang="en-US" dirty="0" smtClean="0"/>
              <a:t>Stand up comedy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3749040" cy="4525963"/>
          </a:xfrm>
        </p:spPr>
        <p:txBody>
          <a:bodyPr>
            <a:normAutofit/>
          </a:bodyPr>
          <a:lstStyle/>
          <a:p>
            <a:r>
              <a:rPr lang="en-US" i="1" dirty="0" smtClean="0"/>
              <a:t>Talking Funny</a:t>
            </a:r>
          </a:p>
          <a:p>
            <a:pPr marL="0" indent="0">
              <a:buNone/>
            </a:pPr>
            <a:r>
              <a:rPr lang="en-US" dirty="0" smtClean="0"/>
              <a:t>Jerry Seinfeld, Chris Rock, Louis C.K. and </a:t>
            </a:r>
            <a:r>
              <a:rPr lang="en-US" dirty="0"/>
              <a:t>Ricky </a:t>
            </a:r>
            <a:r>
              <a:rPr lang="en-US" dirty="0" smtClean="0"/>
              <a:t>Gervais talk about standup.</a:t>
            </a:r>
          </a:p>
          <a:p>
            <a:pPr marL="246888" lvl="1" indent="0">
              <a:buNone/>
            </a:pPr>
            <a:r>
              <a:rPr lang="en-US" sz="1900" i="1" dirty="0" smtClean="0"/>
              <a:t>Although </a:t>
            </a:r>
            <a:r>
              <a:rPr lang="en-US" sz="1900" i="1" dirty="0" smtClean="0">
                <a:solidFill>
                  <a:srgbClr val="FF0000"/>
                </a:solidFill>
              </a:rPr>
              <a:t>COMPLETELY INAPPROPRIATE</a:t>
            </a:r>
            <a:r>
              <a:rPr lang="en-US" sz="1900" i="1" dirty="0" smtClean="0"/>
              <a:t>, I do recommend you watching this on your own time, with parent approval. Rated R for adult content and language.</a:t>
            </a:r>
          </a:p>
          <a:p>
            <a:pPr marL="0" indent="0">
              <a:buNone/>
            </a:pPr>
            <a:r>
              <a:rPr lang="en-US" sz="2000" i="1" dirty="0">
                <a:hlinkClick r:id="rId2"/>
              </a:rPr>
              <a:t>http://</a:t>
            </a:r>
            <a:r>
              <a:rPr lang="en-US" sz="2000" i="1" dirty="0" smtClean="0">
                <a:hlinkClick r:id="rId2"/>
              </a:rPr>
              <a:t>youtu.be/OKY6BGcx37k</a:t>
            </a:r>
            <a:endParaRPr lang="en-US" sz="2000" i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69792" cy="4525963"/>
          </a:xfrm>
        </p:spPr>
        <p:txBody>
          <a:bodyPr>
            <a:normAutofit/>
          </a:bodyPr>
          <a:lstStyle/>
          <a:p>
            <a:r>
              <a:rPr lang="en-US" dirty="0"/>
              <a:t>Jerry Seinfeld- “writing a joke about nothing”</a:t>
            </a:r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youtu.be/itWxXyCfW5s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dirty="0" smtClean="0"/>
              <a:t>Comedian’s advice for comedians; </a:t>
            </a:r>
          </a:p>
          <a:p>
            <a:pPr marL="0" indent="0">
              <a:buNone/>
            </a:pPr>
            <a:r>
              <a:rPr lang="en-US" sz="2000" dirty="0" smtClean="0"/>
              <a:t>     Laugh Factory Backstage</a:t>
            </a:r>
          </a:p>
          <a:p>
            <a:pPr marL="0" indent="0">
              <a:buNone/>
            </a:pPr>
            <a:r>
              <a:rPr lang="en-US" sz="2000" dirty="0">
                <a:hlinkClick r:id="rId4"/>
              </a:rPr>
              <a:t>http://</a:t>
            </a:r>
            <a:r>
              <a:rPr lang="en-US" sz="2000" dirty="0" smtClean="0">
                <a:hlinkClick r:id="rId4"/>
              </a:rPr>
              <a:t>youtu.be/I1g35RNrsoU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85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70560"/>
          </a:xfrm>
        </p:spPr>
        <p:txBody>
          <a:bodyPr/>
          <a:lstStyle/>
          <a:p>
            <a:r>
              <a:rPr lang="en-US" dirty="0" smtClean="0"/>
              <a:t>Comedy vocab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3962400" cy="5181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SET </a:t>
            </a:r>
          </a:p>
          <a:p>
            <a:pPr marL="0" indent="0">
              <a:buNone/>
            </a:pPr>
            <a:r>
              <a:rPr lang="en-US" dirty="0" smtClean="0"/>
              <a:t>Your </a:t>
            </a:r>
            <a:r>
              <a:rPr lang="en-US" dirty="0"/>
              <a:t>collection of jokes. A noun. (E.g., "I just memorized my set.") </a:t>
            </a:r>
            <a:endParaRPr lang="en-US" dirty="0" smtClean="0"/>
          </a:p>
          <a:p>
            <a:endParaRPr lang="en-US" sz="2900" dirty="0"/>
          </a:p>
          <a:p>
            <a:r>
              <a:rPr lang="en-US" b="1" dirty="0" smtClean="0">
                <a:solidFill>
                  <a:srgbClr val="FF0000"/>
                </a:solidFill>
              </a:rPr>
              <a:t>SETUP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The explanation part of a joke. It's the part of the joke that you're not supposed </a:t>
            </a:r>
            <a:r>
              <a:rPr lang="en-US" dirty="0" smtClean="0"/>
              <a:t>to </a:t>
            </a:r>
            <a:r>
              <a:rPr lang="en-US" dirty="0"/>
              <a:t>laugh at. The exposition of a situation or story.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PUNCH LINE</a:t>
            </a:r>
          </a:p>
          <a:p>
            <a:pPr marL="0" indent="0">
              <a:buNone/>
            </a:pPr>
            <a:r>
              <a:rPr lang="en-US" dirty="0"/>
              <a:t>The funny part of a joke. What you're supposed to laugh at.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BLUE</a:t>
            </a:r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a comic is "blue," it means that he/she is using dirty language and/or talking about </a:t>
            </a:r>
            <a:r>
              <a:rPr lang="en-US" dirty="0" smtClean="0"/>
              <a:t>adult situations </a:t>
            </a:r>
            <a:r>
              <a:rPr lang="en-US" dirty="0"/>
              <a:t>in an explicit way.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sz="38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95400"/>
            <a:ext cx="37338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</a:t>
            </a:r>
            <a:r>
              <a:rPr lang="en-US" b="1" dirty="0">
                <a:solidFill>
                  <a:srgbClr val="FF0000"/>
                </a:solidFill>
              </a:rPr>
              <a:t>KILL</a:t>
            </a:r>
          </a:p>
          <a:p>
            <a:pPr marL="0" indent="0">
              <a:buNone/>
            </a:pPr>
            <a:r>
              <a:rPr lang="en-US" dirty="0"/>
              <a:t>To do really well. The audience loves you.</a:t>
            </a:r>
          </a:p>
          <a:p>
            <a:endParaRPr lang="en-US" sz="3800" dirty="0"/>
          </a:p>
          <a:p>
            <a:r>
              <a:rPr lang="en-US" b="1" dirty="0">
                <a:solidFill>
                  <a:srgbClr val="FF0000"/>
                </a:solidFill>
              </a:rPr>
              <a:t>TO BOMB</a:t>
            </a:r>
          </a:p>
          <a:p>
            <a:pPr marL="0" indent="0">
              <a:buNone/>
            </a:pPr>
            <a:r>
              <a:rPr lang="en-US" dirty="0"/>
              <a:t>To do really badly. This is where there is a danger of tomato </a:t>
            </a:r>
            <a:r>
              <a:rPr lang="en-US" dirty="0" err="1"/>
              <a:t>peltage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DYING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The process of bombing. </a:t>
            </a:r>
          </a:p>
          <a:p>
            <a:endParaRPr lang="en-US" dirty="0" smtClean="0"/>
          </a:p>
          <a:p>
            <a:r>
              <a:rPr lang="en-US" b="1" dirty="0">
                <a:solidFill>
                  <a:srgbClr val="FF0000"/>
                </a:solidFill>
              </a:rPr>
              <a:t>HECKLER</a:t>
            </a:r>
          </a:p>
          <a:p>
            <a:pPr marL="0" indent="0">
              <a:buNone/>
            </a:pPr>
            <a:r>
              <a:rPr lang="en-US" dirty="0"/>
              <a:t> Someone in the audience who talks and interrupts a comedian in an insulting way, in attempt to make the comedian bomb.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43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writing standup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7239000" cy="4093536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STEP </a:t>
            </a:r>
            <a:r>
              <a:rPr lang="en-US" sz="3200" dirty="0"/>
              <a:t>1 – Study the pros </a:t>
            </a:r>
          </a:p>
          <a:p>
            <a:pPr marL="0" indent="0">
              <a:buNone/>
            </a:pPr>
            <a:r>
              <a:rPr lang="en-US" sz="3200" dirty="0"/>
              <a:t>STEP 2 – Gather material </a:t>
            </a:r>
          </a:p>
          <a:p>
            <a:pPr marL="0" indent="0">
              <a:buNone/>
            </a:pPr>
            <a:r>
              <a:rPr lang="en-US" sz="3200" dirty="0"/>
              <a:t>STEP 3 – Write the routine </a:t>
            </a:r>
          </a:p>
          <a:p>
            <a:pPr marL="0" indent="0">
              <a:buNone/>
            </a:pPr>
            <a:r>
              <a:rPr lang="en-US" sz="3200" dirty="0"/>
              <a:t>STEP 4 – Rehearse the routine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2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70560"/>
          </a:xfrm>
        </p:spPr>
        <p:txBody>
          <a:bodyPr/>
          <a:lstStyle/>
          <a:p>
            <a:r>
              <a:rPr lang="en-US" dirty="0" smtClean="0"/>
              <a:t>Step 1: study the 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10000" cy="3962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OBSERVATIONAL COMIC </a:t>
            </a:r>
          </a:p>
          <a:p>
            <a:r>
              <a:rPr lang="en-US" dirty="0" smtClean="0"/>
              <a:t>The </a:t>
            </a:r>
            <a:r>
              <a:rPr lang="en-US" dirty="0"/>
              <a:t>observational comic picks up on all the quirks and minute details of everyday life. </a:t>
            </a:r>
            <a:endParaRPr lang="en-US" dirty="0" smtClean="0"/>
          </a:p>
          <a:p>
            <a:r>
              <a:rPr lang="en-US" dirty="0" smtClean="0"/>
              <a:t>Most common</a:t>
            </a:r>
          </a:p>
          <a:p>
            <a:r>
              <a:rPr lang="en-US" dirty="0" smtClean="0"/>
              <a:t>Topics ex: </a:t>
            </a:r>
            <a:r>
              <a:rPr lang="en-US" dirty="0"/>
              <a:t>dating, airline travel, dogs </a:t>
            </a:r>
            <a:r>
              <a:rPr lang="en-US" dirty="0" smtClean="0"/>
              <a:t>vs. cats</a:t>
            </a:r>
            <a:r>
              <a:rPr lang="en-US" dirty="0"/>
              <a:t>, </a:t>
            </a:r>
            <a:r>
              <a:rPr lang="en-US" dirty="0" smtClean="0"/>
              <a:t>the differences </a:t>
            </a:r>
            <a:r>
              <a:rPr lang="en-US" dirty="0"/>
              <a:t>between men and women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745992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Jerry </a:t>
            </a:r>
            <a:r>
              <a:rPr lang="en-US" dirty="0" smtClean="0"/>
              <a:t>Seinfeld</a:t>
            </a:r>
          </a:p>
          <a:p>
            <a:pPr marL="0" indent="0">
              <a:buNone/>
            </a:pPr>
            <a:r>
              <a:rPr lang="en-US" sz="2200" dirty="0">
                <a:hlinkClick r:id="rId2"/>
              </a:rPr>
              <a:t>https://</a:t>
            </a:r>
            <a:r>
              <a:rPr lang="en-US" sz="2200" dirty="0" smtClean="0">
                <a:hlinkClick r:id="rId2"/>
              </a:rPr>
              <a:t>youtu.be/udSueYXIkkA</a:t>
            </a: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Cab drivers 6:15</a:t>
            </a:r>
          </a:p>
          <a:p>
            <a:pPr marL="0" indent="0">
              <a:buNone/>
            </a:pPr>
            <a:r>
              <a:rPr lang="en-US" sz="2200" dirty="0" smtClean="0"/>
              <a:t>Airports 7:57</a:t>
            </a:r>
          </a:p>
          <a:p>
            <a:pPr marL="0" indent="0">
              <a:buNone/>
            </a:pPr>
            <a:r>
              <a:rPr lang="en-US" sz="2200" dirty="0" smtClean="0"/>
              <a:t>Halloween 16:30-22:40</a:t>
            </a:r>
          </a:p>
          <a:p>
            <a:pPr marL="0" indent="0">
              <a:buNone/>
            </a:pPr>
            <a:r>
              <a:rPr lang="en-US" sz="2200" dirty="0" smtClean="0"/>
              <a:t>Grocery stores 22:44</a:t>
            </a:r>
          </a:p>
          <a:p>
            <a:pPr marL="0" indent="0">
              <a:buNone/>
            </a:pPr>
            <a:r>
              <a:rPr lang="en-US" sz="2200" dirty="0" smtClean="0"/>
              <a:t>No.1 fear 50:25</a:t>
            </a:r>
          </a:p>
          <a:p>
            <a:pPr marL="0" indent="0">
              <a:buNone/>
            </a:pPr>
            <a:r>
              <a:rPr lang="en-US" sz="2200" dirty="0" smtClean="0"/>
              <a:t>Sky diving/helmet 51:10</a:t>
            </a:r>
          </a:p>
          <a:p>
            <a:pPr marL="0" indent="0">
              <a:buNone/>
            </a:pPr>
            <a:r>
              <a:rPr lang="en-US" sz="2200" dirty="0" smtClean="0"/>
              <a:t>Bathrooms 1:04:10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600" dirty="0"/>
              <a:t>Ellen </a:t>
            </a:r>
            <a:r>
              <a:rPr lang="en-US" sz="2600" dirty="0" err="1"/>
              <a:t>Degeneres</a:t>
            </a:r>
            <a:endParaRPr lang="en-US" sz="2600" dirty="0"/>
          </a:p>
          <a:p>
            <a:pPr marL="0" indent="0">
              <a:buNone/>
            </a:pPr>
            <a:r>
              <a:rPr lang="en-US" sz="2200" dirty="0">
                <a:hlinkClick r:id="rId3"/>
              </a:rPr>
              <a:t>http://youtu.be/BB9Kf9BCcKk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05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70560"/>
          </a:xfrm>
        </p:spPr>
        <p:txBody>
          <a:bodyPr/>
          <a:lstStyle/>
          <a:p>
            <a:r>
              <a:rPr lang="en-US" dirty="0" smtClean="0"/>
              <a:t>Step 1: study the 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TOPICAL COMIC </a:t>
            </a:r>
          </a:p>
          <a:p>
            <a:r>
              <a:rPr lang="en-US" dirty="0" smtClean="0"/>
              <a:t>Topical </a:t>
            </a:r>
            <a:r>
              <a:rPr lang="en-US" dirty="0"/>
              <a:t>comedy relies on headlining/important news and current affairs. It dates quickly, but is a </a:t>
            </a:r>
            <a:r>
              <a:rPr lang="en-US" dirty="0" smtClean="0"/>
              <a:t>popular </a:t>
            </a:r>
            <a:r>
              <a:rPr lang="en-US" dirty="0"/>
              <a:t>form of comedy for late night talk shows.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810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Stephen Colbert</a:t>
            </a:r>
            <a:endParaRPr lang="en-US" dirty="0"/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youtu.be/IDQ0f4n9aAo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David </a:t>
            </a:r>
            <a:r>
              <a:rPr lang="en-US" dirty="0" smtClean="0"/>
              <a:t>Letterman, </a:t>
            </a:r>
            <a:r>
              <a:rPr lang="en-US" dirty="0" smtClean="0"/>
              <a:t>Jimmy Fallon, </a:t>
            </a:r>
            <a:r>
              <a:rPr lang="en-US" dirty="0"/>
              <a:t>Bill Maher, </a:t>
            </a:r>
            <a:r>
              <a:rPr lang="en-US" dirty="0" smtClean="0"/>
              <a:t>Tosh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9680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70560"/>
          </a:xfrm>
        </p:spPr>
        <p:txBody>
          <a:bodyPr/>
          <a:lstStyle/>
          <a:p>
            <a:r>
              <a:rPr lang="en-US" dirty="0" smtClean="0"/>
              <a:t>Step 1: study the 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352044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FF0000"/>
                </a:solidFill>
              </a:rPr>
              <a:t>CHARACTER COMIC </a:t>
            </a:r>
          </a:p>
          <a:p>
            <a:r>
              <a:rPr lang="en-US" sz="3600" dirty="0" smtClean="0"/>
              <a:t>Character </a:t>
            </a:r>
            <a:r>
              <a:rPr lang="en-US" sz="3600" dirty="0"/>
              <a:t>comedy derives humor from a persona invented by a </a:t>
            </a:r>
            <a:r>
              <a:rPr lang="en-US" sz="3600" dirty="0" smtClean="0"/>
              <a:t>performer.</a:t>
            </a:r>
          </a:p>
          <a:p>
            <a:endParaRPr lang="en-US" sz="3600" dirty="0" smtClean="0"/>
          </a:p>
          <a:p>
            <a:r>
              <a:rPr lang="en-US" sz="3600" dirty="0" smtClean="0"/>
              <a:t>Much </a:t>
            </a:r>
            <a:r>
              <a:rPr lang="en-US" sz="3600" dirty="0"/>
              <a:t>character comedy </a:t>
            </a:r>
            <a:r>
              <a:rPr lang="en-US" sz="3600" dirty="0" smtClean="0"/>
              <a:t>comes </a:t>
            </a:r>
            <a:r>
              <a:rPr lang="en-US" sz="3600" dirty="0"/>
              <a:t>from stereotypes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600200"/>
            <a:ext cx="41148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Tim Allen </a:t>
            </a:r>
            <a:r>
              <a:rPr lang="en-US" dirty="0" smtClean="0"/>
              <a:t>(macho </a:t>
            </a:r>
            <a:r>
              <a:rPr lang="en-US" dirty="0"/>
              <a:t>man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youtu.be/30K2hhnV88I</a:t>
            </a:r>
            <a:endParaRPr lang="en-US" dirty="0" smtClean="0"/>
          </a:p>
          <a:p>
            <a:pPr marL="0" indent="0">
              <a:buNone/>
            </a:pPr>
            <a:r>
              <a:rPr lang="en-US" sz="1400" dirty="0" smtClean="0"/>
              <a:t>	(stop at 4:35)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dirty="0" smtClean="0"/>
              <a:t>Larry </a:t>
            </a:r>
            <a:r>
              <a:rPr lang="en-US" dirty="0"/>
              <a:t>the Cable Guy</a:t>
            </a:r>
            <a:r>
              <a:rPr lang="en-US" sz="2600" dirty="0"/>
              <a:t> (white collar worker) </a:t>
            </a:r>
            <a:r>
              <a:rPr lang="en-US" sz="2600" dirty="0">
                <a:hlinkClick r:id="rId3"/>
              </a:rPr>
              <a:t>https://</a:t>
            </a:r>
            <a:r>
              <a:rPr lang="en-US" sz="2600" dirty="0" smtClean="0">
                <a:hlinkClick r:id="rId3"/>
              </a:rPr>
              <a:t>www.youtube.com/watch?v=5hX28XIIhSQ&amp;index=3&amp;list=PLecIf_z8bVyTXob9Jtk2kXUV109pFsZbV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      (</a:t>
            </a:r>
            <a:r>
              <a:rPr lang="en-US" sz="2600" dirty="0" smtClean="0"/>
              <a:t>4:00-5:45)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Sarah </a:t>
            </a:r>
            <a:r>
              <a:rPr lang="en-US" dirty="0"/>
              <a:t>Silverman (feminist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Margaret </a:t>
            </a:r>
            <a:r>
              <a:rPr lang="en-US" dirty="0"/>
              <a:t>Cho</a:t>
            </a:r>
            <a:r>
              <a:rPr lang="en-US" sz="2400" dirty="0"/>
              <a:t> </a:t>
            </a:r>
            <a:r>
              <a:rPr lang="en-US" sz="2400" dirty="0" smtClean="0"/>
              <a:t>(Asian)</a:t>
            </a:r>
          </a:p>
          <a:p>
            <a:pPr marL="0" indent="0">
              <a:buNone/>
            </a:pPr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youtu.be/HpqjErGfJ9c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Gabriel </a:t>
            </a:r>
            <a:r>
              <a:rPr lang="en-US" dirty="0"/>
              <a:t>Iglesias </a:t>
            </a:r>
            <a:r>
              <a:rPr lang="en-US" sz="2000" dirty="0"/>
              <a:t>(Mexican/overweight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200" dirty="0">
                <a:hlinkClick r:id="rId5"/>
              </a:rPr>
              <a:t>http://</a:t>
            </a:r>
            <a:r>
              <a:rPr lang="en-US" sz="2200" dirty="0" smtClean="0">
                <a:hlinkClick r:id="rId5"/>
              </a:rPr>
              <a:t>youtu.be/5QQzusr4IH0</a:t>
            </a:r>
            <a:endParaRPr lang="en-US" sz="2200" dirty="0" smtClean="0"/>
          </a:p>
          <a:p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59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70560"/>
          </a:xfrm>
        </p:spPr>
        <p:txBody>
          <a:bodyPr/>
          <a:lstStyle/>
          <a:p>
            <a:r>
              <a:rPr lang="en-US" dirty="0" smtClean="0"/>
              <a:t>Step 1: Study the 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PROP COMIC </a:t>
            </a:r>
          </a:p>
          <a:p>
            <a:r>
              <a:rPr lang="en-US" dirty="0" smtClean="0"/>
              <a:t>Comedy </a:t>
            </a:r>
            <a:r>
              <a:rPr lang="en-US" dirty="0"/>
              <a:t>that relies on ridiculous props, casual jackets or everyday objects used in humorous ways.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745992" cy="4525963"/>
          </a:xfrm>
        </p:spPr>
        <p:txBody>
          <a:bodyPr/>
          <a:lstStyle/>
          <a:p>
            <a:r>
              <a:rPr lang="en-US" dirty="0"/>
              <a:t>Carrot </a:t>
            </a:r>
            <a:r>
              <a:rPr lang="en-US" dirty="0" smtClean="0"/>
              <a:t>Top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youtu.be/hOQ8FYz_AJI</a:t>
            </a: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Gallagher 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youtu.be/gasAFyonmmI</a:t>
            </a:r>
            <a:endParaRPr lang="en-US" sz="2000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16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70560"/>
          </a:xfrm>
        </p:spPr>
        <p:txBody>
          <a:bodyPr/>
          <a:lstStyle/>
          <a:p>
            <a:r>
              <a:rPr lang="en-US" dirty="0" smtClean="0"/>
              <a:t>Step 1: Study the 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PHYSICAL COMIC </a:t>
            </a:r>
          </a:p>
          <a:p>
            <a:r>
              <a:rPr lang="en-US" dirty="0" smtClean="0"/>
              <a:t>Somewhat </a:t>
            </a:r>
            <a:r>
              <a:rPr lang="en-US" dirty="0"/>
              <a:t>similar to slapstick, this form of comedy uses physical movement and gestures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669792" cy="4525963"/>
          </a:xfrm>
        </p:spPr>
        <p:txBody>
          <a:bodyPr/>
          <a:lstStyle/>
          <a:p>
            <a:r>
              <a:rPr lang="en-US" dirty="0"/>
              <a:t>Jim </a:t>
            </a:r>
            <a:r>
              <a:rPr lang="en-US" dirty="0" smtClean="0"/>
              <a:t>Carrey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youtu.be/3pulxxEkoYY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Dane </a:t>
            </a:r>
            <a:r>
              <a:rPr lang="en-US" dirty="0"/>
              <a:t>Cook 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http://youtu.be/_</a:t>
            </a:r>
            <a:r>
              <a:rPr lang="en-US" sz="2000" dirty="0" smtClean="0">
                <a:hlinkClick r:id="rId3"/>
              </a:rPr>
              <a:t>LcsZ5DDS7U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(clean)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6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1592</TotalTime>
  <Words>1213</Words>
  <Application>Microsoft Office PowerPoint</Application>
  <PresentationFormat>On-screen Show (4:3)</PresentationFormat>
  <Paragraphs>200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Trebuchet MS</vt:lpstr>
      <vt:lpstr>Wingdings</vt:lpstr>
      <vt:lpstr>Wingdings 2</vt:lpstr>
      <vt:lpstr>Opulent</vt:lpstr>
      <vt:lpstr>STAND UP COMEDY</vt:lpstr>
      <vt:lpstr>Essential questions</vt:lpstr>
      <vt:lpstr>Comedy vocab</vt:lpstr>
      <vt:lpstr>Steps to writing standup</vt:lpstr>
      <vt:lpstr>Step 1: study the pros</vt:lpstr>
      <vt:lpstr>Step 1: study the pros</vt:lpstr>
      <vt:lpstr>Step 1: study the pros</vt:lpstr>
      <vt:lpstr>Step 1: Study the pros</vt:lpstr>
      <vt:lpstr>Step 1: Study the pros</vt:lpstr>
      <vt:lpstr>Step 1: study the pros</vt:lpstr>
      <vt:lpstr>Step 1: study the pros</vt:lpstr>
      <vt:lpstr>Step 2: gather material</vt:lpstr>
      <vt:lpstr>Step 3: write the routine</vt:lpstr>
      <vt:lpstr>Step 3: write the routine</vt:lpstr>
      <vt:lpstr>Step 3: write the routine</vt:lpstr>
      <vt:lpstr>Step 3: write the routine</vt:lpstr>
      <vt:lpstr>Step 3: write the routine</vt:lpstr>
      <vt:lpstr>Step 3: write the routine</vt:lpstr>
      <vt:lpstr>Step 3: write the routine</vt:lpstr>
      <vt:lpstr>Step 4: rehearse the routine</vt:lpstr>
      <vt:lpstr>Stand up comedy</vt:lpstr>
    </vt:vector>
  </TitlesOfParts>
  <Company>Parkway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Parkway</dc:creator>
  <cp:lastModifiedBy>Nicole Voss</cp:lastModifiedBy>
  <cp:revision>58</cp:revision>
  <dcterms:created xsi:type="dcterms:W3CDTF">2014-03-31T02:24:03Z</dcterms:created>
  <dcterms:modified xsi:type="dcterms:W3CDTF">2018-05-09T18:04:30Z</dcterms:modified>
</cp:coreProperties>
</file>